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1" r:id="rId1"/>
  </p:sldMasterIdLst>
  <p:notesMasterIdLst>
    <p:notesMasterId r:id="rId21"/>
  </p:notesMasterIdLst>
  <p:sldIdLst>
    <p:sldId id="257" r:id="rId2"/>
    <p:sldId id="367" r:id="rId3"/>
    <p:sldId id="332" r:id="rId4"/>
    <p:sldId id="333" r:id="rId5"/>
    <p:sldId id="334" r:id="rId6"/>
    <p:sldId id="335" r:id="rId7"/>
    <p:sldId id="336" r:id="rId8"/>
    <p:sldId id="352" r:id="rId9"/>
    <p:sldId id="372" r:id="rId10"/>
    <p:sldId id="373" r:id="rId11"/>
    <p:sldId id="354" r:id="rId12"/>
    <p:sldId id="355" r:id="rId13"/>
    <p:sldId id="374" r:id="rId14"/>
    <p:sldId id="375" r:id="rId15"/>
    <p:sldId id="376" r:id="rId16"/>
    <p:sldId id="337" r:id="rId17"/>
    <p:sldId id="370" r:id="rId18"/>
    <p:sldId id="371" r:id="rId19"/>
    <p:sldId id="6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8"/>
    <p:restoredTop sz="94830"/>
  </p:normalViewPr>
  <p:slideViewPr>
    <p:cSldViewPr snapToGrid="0" snapToObjects="1">
      <p:cViewPr varScale="1">
        <p:scale>
          <a:sx n="89" d="100"/>
          <a:sy n="89" d="100"/>
        </p:scale>
        <p:origin x="1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0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1DA-D40A-694E-A4DF-B2E254D3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update the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A1B5-04CE-2D42-ABD4-FF6D388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C40CA-824B-D443-B8BF-011B58F9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08" y="1013083"/>
            <a:ext cx="4597400" cy="86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47407"/>
            <a:ext cx="914400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B35122-DE1B-D141-8389-2C7B8F2A7E0B}"/>
              </a:ext>
            </a:extLst>
          </p:cNvPr>
          <p:cNvSpPr/>
          <p:nvPr/>
        </p:nvSpPr>
        <p:spPr>
          <a:xfrm>
            <a:off x="2719550" y="1214050"/>
            <a:ext cx="2708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Update the weights: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72A0C-0548-D543-AE35-8B7B8E077FC6}"/>
              </a:ext>
            </a:extLst>
          </p:cNvPr>
          <p:cNvSpPr/>
          <p:nvPr/>
        </p:nvSpPr>
        <p:spPr>
          <a:xfrm>
            <a:off x="2226571" y="926234"/>
            <a:ext cx="8189017" cy="107401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2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AdaBoost: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28800"/>
            <a:ext cx="9144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FB09C-E561-C847-80BE-ACF22BB3DA4D}"/>
              </a:ext>
            </a:extLst>
          </p:cNvPr>
          <p:cNvSpPr/>
          <p:nvPr/>
        </p:nvSpPr>
        <p:spPr>
          <a:xfrm>
            <a:off x="2752584" y="1232842"/>
            <a:ext cx="6686831" cy="461665"/>
          </a:xfrm>
          <a:prstGeom prst="rect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fit another simple decision tree on re-weighted data</a:t>
            </a:r>
          </a:p>
        </p:txBody>
      </p:sp>
    </p:spTree>
    <p:extLst>
      <p:ext uri="{BB962C8B-B14F-4D97-AF65-F5344CB8AC3E}">
        <p14:creationId xmlns:p14="http://schemas.microsoft.com/office/powerpoint/2010/main" val="3336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69469"/>
            <a:ext cx="9144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5EFB7A-B8CA-EE44-BD4F-D0B632756914}"/>
                  </a:ext>
                </a:extLst>
              </p:cNvPr>
              <p:cNvSpPr/>
              <p:nvPr/>
            </p:nvSpPr>
            <p:spPr>
              <a:xfrm>
                <a:off x="2457450" y="1468023"/>
                <a:ext cx="7572375" cy="476990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add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new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model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to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ensemble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←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5EFB7A-B8CA-EE44-BD4F-D0B632756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1468023"/>
                <a:ext cx="7572375" cy="476990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09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1DA-D40A-694E-A4DF-B2E254D3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update the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A1B5-04CE-2D42-ABD4-FF6D388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25649"/>
            <a:ext cx="914400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44FE7-14E3-6B4C-AD39-BA0340401781}"/>
              </a:ext>
            </a:extLst>
          </p:cNvPr>
          <p:cNvSpPr/>
          <p:nvPr/>
        </p:nvSpPr>
        <p:spPr>
          <a:xfrm>
            <a:off x="2226571" y="926234"/>
            <a:ext cx="8189017" cy="107401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C6ABD-982C-F049-9EEF-74B1FD89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08" y="1013083"/>
            <a:ext cx="4597400" cy="86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687F28-500A-B74A-B8E7-72308599010B}"/>
              </a:ext>
            </a:extLst>
          </p:cNvPr>
          <p:cNvSpPr/>
          <p:nvPr/>
        </p:nvSpPr>
        <p:spPr>
          <a:xfrm>
            <a:off x="2719550" y="1214050"/>
            <a:ext cx="2708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Update the weights:</a:t>
            </a:r>
          </a:p>
        </p:txBody>
      </p:sp>
    </p:spTree>
    <p:extLst>
      <p:ext uri="{BB962C8B-B14F-4D97-AF65-F5344CB8AC3E}">
        <p14:creationId xmlns:p14="http://schemas.microsoft.com/office/powerpoint/2010/main" val="75723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AdaBoost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011362"/>
            <a:ext cx="914400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0E6CE-7B14-8149-90C5-10040F9B38F0}"/>
              </a:ext>
            </a:extLst>
          </p:cNvPr>
          <p:cNvSpPr/>
          <p:nvPr/>
        </p:nvSpPr>
        <p:spPr>
          <a:xfrm>
            <a:off x="2752584" y="1232842"/>
            <a:ext cx="6686831" cy="461665"/>
          </a:xfrm>
          <a:prstGeom prst="rect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fit another simple decision tree on re-weighted data</a:t>
            </a:r>
          </a:p>
        </p:txBody>
      </p:sp>
    </p:spTree>
    <p:extLst>
      <p:ext uri="{BB962C8B-B14F-4D97-AF65-F5344CB8AC3E}">
        <p14:creationId xmlns:p14="http://schemas.microsoft.com/office/powerpoint/2010/main" val="55789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add the new model to the ensemble, repeat…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6458"/>
            <a:ext cx="9144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47B8B8-C80D-F64A-A1D1-2613381D4CD5}"/>
                  </a:ext>
                </a:extLst>
              </p:cNvPr>
              <p:cNvSpPr/>
              <p:nvPr/>
            </p:nvSpPr>
            <p:spPr>
              <a:xfrm>
                <a:off x="2457450" y="1468023"/>
                <a:ext cx="7572375" cy="476990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add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new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model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to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ensemble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←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47B8B8-C80D-F64A-A1D1-2613381D4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1468023"/>
                <a:ext cx="7572375" cy="476990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20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Learning Rate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400" dirty="0"/>
              <a:t>Unlike in the case of gradient boosting for regression, we can analytically solve for the optimal learning rate for AdaBoost, by optimizing: </a:t>
            </a: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r>
              <a:rPr lang="en-US" sz="2400" dirty="0"/>
              <a:t>Doing so, we get that </a:t>
            </a:r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6D19A-FFE0-4F40-828C-EBAE14D4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64" y="2331643"/>
            <a:ext cx="7099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6E14F-CE8B-2E43-A4A5-84BDFAA1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0" y="4373302"/>
            <a:ext cx="7835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5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There are few implementations on boosting: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:  An efficient Gradient Boosting Decision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LGBM: Light Gradient Boosted Machines. It is a library for training GBMs developed by Microsoft, and it competes with </a:t>
            </a:r>
            <a:r>
              <a:rPr lang="en-US" sz="2400" dirty="0" err="1"/>
              <a:t>XGBoost</a:t>
            </a: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err="1"/>
              <a:t>CatBoost</a:t>
            </a:r>
            <a:r>
              <a:rPr lang="en-US" sz="2400" dirty="0"/>
              <a:t>: A new library for Gradient Boosting Decision Trees, offering appropriate handling of categorical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2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Increasing the number of </a:t>
            </a:r>
            <a:r>
              <a:rPr lang="en-US" sz="2400" b="1" i="1" dirty="0"/>
              <a:t>trees</a:t>
            </a:r>
            <a:r>
              <a:rPr lang="en-US" sz="2400" dirty="0"/>
              <a:t> can lead to overfitting.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4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5896-EBB5-644B-9A0C-2BBA9DCA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9692"/>
            <a:ext cx="10515600" cy="737136"/>
          </a:xfrm>
        </p:spPr>
        <p:txBody>
          <a:bodyPr/>
          <a:lstStyle/>
          <a:p>
            <a:pPr marL="12700" indent="-285750" defTabSz="1219169">
              <a:spcBef>
                <a:spcPts val="1200"/>
              </a:spcBef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dirty="0">
                <a:latin typeface="Chalkboard SE" panose="03050602040202020205" pitchFamily="66" charset="77"/>
              </a:rPr>
              <a:t>Today’s lucky student: PAVLOS  </a:t>
            </a:r>
            <a:br>
              <a:rPr lang="en-US" dirty="0">
                <a:latin typeface="Chalkboard SE" panose="03050602040202020205" pitchFamily="66" charset="77"/>
              </a:rPr>
            </a:br>
            <a:r>
              <a:rPr lang="en-US" sz="4000" dirty="0">
                <a:sym typeface="Canela Deck Regular"/>
              </a:rPr>
              <a:t> AdaBoost in action</a:t>
            </a:r>
            <a:br>
              <a:rPr lang="en-US" sz="4000" dirty="0">
                <a:sym typeface="Canela Deck Regular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r>
              <a:rPr lang="en-US" dirty="0">
                <a:latin typeface="Chalkboard SE" panose="03050602040202020205" pitchFamily="66" charset="77"/>
              </a:rPr>
              <a:t> </a:t>
            </a:r>
            <a:br>
              <a:rPr lang="en-US" dirty="0">
                <a:latin typeface="Chalkboard SE" panose="03050602040202020205" pitchFamily="66" charset="77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br>
              <a:rPr lang="en-US" dirty="0">
                <a:latin typeface="Chalkboard SE" panose="03050602040202020205" pitchFamily="66" charset="77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72D67-B965-6746-A7B6-B40F9C51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9D9D6-C026-3A47-98A1-C373DB27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22250"/>
            <a:ext cx="6680200" cy="641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57F0C-377D-714F-B167-76D6BD5F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30113" cy="82241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760FA5-AFC7-C34F-B5BE-F45D56338F13}"/>
              </a:ext>
            </a:extLst>
          </p:cNvPr>
          <p:cNvSpPr/>
          <p:nvPr/>
        </p:nvSpPr>
        <p:spPr>
          <a:xfrm>
            <a:off x="4309174" y="409872"/>
            <a:ext cx="323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PPppBoost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076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AdaBoost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400" dirty="0"/>
              <a:t>Using the language of gradient descent also allows us to connect gradient boosting for regression to a boosting algorithm often used for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AdaBoost</a:t>
            </a:r>
            <a:r>
              <a:rPr lang="en-US" sz="2400" dirty="0"/>
              <a:t>. </a:t>
            </a:r>
          </a:p>
          <a:p>
            <a:r>
              <a:rPr lang="en-US" sz="2400" dirty="0"/>
              <a:t>In classification, we </a:t>
            </a:r>
            <a:r>
              <a:rPr lang="en-US" sz="2400" i="1" dirty="0"/>
              <a:t>typically</a:t>
            </a:r>
            <a:r>
              <a:rPr lang="en-US" sz="2400" dirty="0"/>
              <a:t> want to minimize the classification error: </a:t>
            </a: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Naively, we can try to minimize Error via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gradient  descent</a:t>
            </a:r>
            <a:r>
              <a:rPr lang="en-US" sz="2400" dirty="0"/>
              <a:t>, just like we did for MSE in gradient boosting. </a:t>
            </a:r>
          </a:p>
          <a:p>
            <a:endParaRPr lang="en-US" sz="2400" dirty="0"/>
          </a:p>
          <a:p>
            <a:r>
              <a:rPr lang="en-US" sz="2400" dirty="0"/>
              <a:t>Unfortunately, Error is not differentiable </a:t>
            </a:r>
            <a:r>
              <a:rPr lang="en-US" sz="2400" dirty="0">
                <a:sym typeface="Wingdings" pitchFamily="2" charset="2"/>
              </a:rPr>
              <a:t></a:t>
            </a:r>
            <a:r>
              <a:rPr lang="en-US" sz="2400" dirty="0"/>
              <a:t> </a:t>
            </a:r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B2FAF5-AE78-9942-9954-48BA45B2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87" y="2903918"/>
            <a:ext cx="7618956" cy="1088423"/>
          </a:xfrm>
          <a:prstGeom prst="rect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7038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AdaBoost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b="1" dirty="0"/>
                  <a:t>Our solution: </a:t>
                </a:r>
                <a:r>
                  <a:rPr lang="en-US" sz="2400" dirty="0"/>
                  <a:t>we replace the Error function with a differentiable function that is a good indicator of classification error. </a:t>
                </a:r>
              </a:p>
              <a:p>
                <a:r>
                  <a:rPr lang="en-US" sz="2400" dirty="0"/>
                  <a:t>The function we choose is called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exponential loss:</a:t>
                </a:r>
              </a:p>
              <a:p>
                <a:endParaRPr lang="en-US" sz="2400" b="1" i="1" dirty="0">
                  <a:effectLst/>
                </a:endParaRPr>
              </a:p>
              <a:p>
                <a:endParaRPr lang="en-US" sz="2400" b="1" i="1" dirty="0"/>
              </a:p>
              <a:p>
                <a:endParaRPr lang="en-US" sz="2400" b="1" i="1" dirty="0">
                  <a:effectLst/>
                </a:endParaRPr>
              </a:p>
              <a:p>
                <a:r>
                  <a:rPr lang="en-US" sz="2400" dirty="0"/>
                  <a:t>Exponential loss is differentiable with respect to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it is an upper bound of Error. </a:t>
                </a:r>
              </a:p>
              <a:p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>
                <a:blip r:embed="rId2"/>
                <a:stretch>
                  <a:fillRect l="-860" t="-988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2259E-8121-0248-98B8-377C783C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03" y="2547994"/>
            <a:ext cx="7617830" cy="1144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2479040"/>
            <a:ext cx="53151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199086" y="2547994"/>
            <a:ext cx="2481943" cy="1144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with Exponential Loss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dirty="0"/>
                  <a:t>We first compute the gradient for </a:t>
                </a:r>
                <a:r>
                  <a:rPr lang="en-US" sz="2400" dirty="0" err="1"/>
                  <a:t>ExpLoss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endParaRPr lang="en-US" sz="2400" dirty="0"/>
              </a:p>
              <a:p>
                <a:endParaRPr lang="en-US" sz="2400" dirty="0"/>
              </a:p>
              <a:p>
                <a:pPr/>
                <a:r>
                  <a:rPr lang="en-US" sz="2400" dirty="0"/>
                  <a:t>It’s easier to decompose each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way, we see that the gradient is just a re-weighting applied the target values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Notice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small;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the weight is larger. </a:t>
                </a:r>
              </a:p>
              <a:p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 rotWithShape="0">
                <a:blip r:embed="rId2"/>
                <a:stretch>
                  <a:fillRect l="-945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AFDF4-9D89-DC4D-B909-67683CDA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748" y="4254918"/>
            <a:ext cx="50038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1220381" y="1756228"/>
            <a:ext cx="9553076" cy="4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with Exponential Loss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dirty="0"/>
                  <a:t>The update step in the gradient descent is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like in gradient boosting, we approximate the 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with a simple model, </a:t>
                </a:r>
                <a:r>
                  <a:rPr lang="en-US" sz="2400" i="1" dirty="0"/>
                  <a:t>T</a:t>
                </a:r>
                <a:r>
                  <a:rPr lang="en-US" sz="2400" baseline="30000" dirty="0"/>
                  <a:t>(</a:t>
                </a:r>
                <a:r>
                  <a:rPr lang="en-US" sz="2400" i="1" baseline="30000" dirty="0" err="1"/>
                  <a:t>i</a:t>
                </a:r>
                <a:r>
                  <a:rPr lang="en-US" sz="2400" baseline="30000" dirty="0"/>
                  <a:t>)</a:t>
                </a:r>
                <a:r>
                  <a:rPr lang="en-US" sz="2400" dirty="0"/>
                  <a:t>, that depends 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This means training </a:t>
                </a:r>
                <a:r>
                  <a:rPr lang="en-US" sz="2400" i="1" dirty="0"/>
                  <a:t>T</a:t>
                </a:r>
                <a:r>
                  <a:rPr lang="en-US" sz="2400" baseline="30000" dirty="0"/>
                  <a:t>(</a:t>
                </a:r>
                <a:r>
                  <a:rPr lang="en-US" sz="2400" i="1" baseline="30000" dirty="0" err="1"/>
                  <a:t>i</a:t>
                </a:r>
                <a:r>
                  <a:rPr lang="en-US" sz="2400" baseline="30000" dirty="0"/>
                  <a:t>)</a:t>
                </a:r>
                <a:r>
                  <a:rPr lang="en-US" sz="2400" dirty="0"/>
                  <a:t> on a re-weighted set of target values,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,…,(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That is, gradient descent with exponential loss means iteratively training simple models that </a:t>
                </a:r>
                <a:r>
                  <a:rPr lang="en-US" sz="2400" b="1" i="1" dirty="0"/>
                  <a:t>focuses on the points misclassified by the previous model. </a:t>
                </a:r>
                <a:endParaRPr lang="en-US" sz="2400" dirty="0"/>
              </a:p>
              <a:p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 rotWithShape="0">
                <a:blip r:embed="rId2"/>
                <a:stretch>
                  <a:fillRect l="-945" t="-950" r="-767" b="-4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5121" y="1760408"/>
                <a:ext cx="5246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 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=1,…,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21" y="1760408"/>
                <a:ext cx="52461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7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dirty="0"/>
                  <a:t>With a minor adjustment to the exponential loss function, we have the algorithm for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gradient descent</a:t>
                </a:r>
                <a:r>
                  <a:rPr lang="en-US" sz="2400" dirty="0"/>
                  <a:t>: </a:t>
                </a:r>
              </a:p>
              <a:p>
                <a:r>
                  <a:rPr lang="en-US" sz="2400" dirty="0"/>
                  <a:t>	1. 	Choose an initial distribution over the training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	2.	 At the </a:t>
                </a:r>
                <a:r>
                  <a:rPr lang="en-US" sz="2400" i="1" dirty="0" err="1"/>
                  <a:t>i</a:t>
                </a:r>
                <a:r>
                  <a:rPr lang="en-US" sz="2400" i="1" baseline="30000" dirty="0" err="1"/>
                  <a:t>th</a:t>
                </a:r>
                <a:r>
                  <a:rPr lang="en-US" sz="2400" dirty="0"/>
                  <a:t> step, fit a simple classifier </a:t>
                </a:r>
                <a:r>
                  <a:rPr lang="en-US" sz="2400" i="1" dirty="0"/>
                  <a:t>T</a:t>
                </a:r>
                <a:r>
                  <a:rPr lang="en-US" sz="2400" baseline="30000" dirty="0"/>
                  <a:t>(</a:t>
                </a:r>
                <a:r>
                  <a:rPr lang="en-US" sz="2400" i="1" baseline="30000" dirty="0" err="1"/>
                  <a:t>i</a:t>
                </a:r>
                <a:r>
                  <a:rPr lang="en-US" sz="2400" baseline="30000" dirty="0"/>
                  <a:t>)</a:t>
                </a:r>
                <a:r>
                  <a:rPr lang="en-US" sz="2400" dirty="0"/>
                  <a:t> on weighted training data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3. 	Update the weights: </a:t>
                </a:r>
              </a:p>
              <a:p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		where </a:t>
                </a:r>
                <a:r>
                  <a:rPr lang="en-US" sz="2400" i="1" dirty="0"/>
                  <a:t>Z</a:t>
                </a:r>
                <a:r>
                  <a:rPr lang="en-US" sz="2400" dirty="0"/>
                  <a:t> is the normalizing constant for the collection of updated weights </a:t>
                </a:r>
              </a:p>
              <a:p>
                <a:endParaRPr lang="en-US" sz="800" dirty="0"/>
              </a:p>
              <a:p>
                <a:r>
                  <a:rPr lang="en-US" sz="2400" dirty="0"/>
                  <a:t>	4. 	Update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400" dirty="0"/>
                  <a:t> </a:t>
                </a:r>
                <a:r>
                  <a:rPr lang="en-US" sz="2400" dirty="0"/>
                  <a:t>is the learning rate.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>
                <a:blip r:embed="rId2"/>
                <a:stretch>
                  <a:fillRect l="-860" t="-988" r="-369" b="-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3F5B1-1DC7-2E47-8931-310EC7C7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19" y="3742980"/>
            <a:ext cx="4597400" cy="863600"/>
          </a:xfrm>
          <a:prstGeom prst="rect">
            <a:avLst/>
          </a:prstGeom>
          <a:solidFill>
            <a:srgbClr val="F9F9F9"/>
          </a:solidFill>
          <a:ln w="76200">
            <a:solidFill>
              <a:schemeClr val="accent1">
                <a:shade val="95000"/>
                <a:satMod val="10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52085" y="2839385"/>
                <a:ext cx="3790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{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,…,(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085" y="2839385"/>
                <a:ext cx="379071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1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start with equal weights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7145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EA22-6CBA-0C4B-B923-E25EBB71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fit a simple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3C570-4374-7F49-A98D-7793BBAF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28800"/>
            <a:ext cx="9144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CF063F-7D8B-9B45-A7BD-0A61139FCF2C}"/>
              </a:ext>
            </a:extLst>
          </p:cNvPr>
          <p:cNvSpPr/>
          <p:nvPr/>
        </p:nvSpPr>
        <p:spPr>
          <a:xfrm>
            <a:off x="4707188" y="1305580"/>
            <a:ext cx="3589444" cy="523220"/>
          </a:xfrm>
          <a:prstGeom prst="rect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fit a simple classifier </a:t>
            </a:r>
            <a:r>
              <a:rPr lang="en-US" sz="2800" i="1" dirty="0"/>
              <a:t>T</a:t>
            </a:r>
            <a:r>
              <a:rPr lang="en-US" sz="2800" baseline="30000" dirty="0"/>
              <a:t>(</a:t>
            </a:r>
            <a:r>
              <a:rPr lang="en-US" sz="2800" i="1" baseline="30000" dirty="0" err="1"/>
              <a:t>i</a:t>
            </a:r>
            <a:r>
              <a:rPr lang="en-US" sz="2800" baseline="300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1376456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16779</TotalTime>
  <Words>649</Words>
  <Application>Microsoft Macintosh PowerPoint</Application>
  <PresentationFormat>Widescreen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Canela Deck Regular</vt:lpstr>
      <vt:lpstr>Chalkboard SE</vt:lpstr>
      <vt:lpstr>Karla</vt:lpstr>
      <vt:lpstr>GEC_template</vt:lpstr>
      <vt:lpstr>AdaBoost</vt:lpstr>
      <vt:lpstr>PowerPoint Presentation</vt:lpstr>
      <vt:lpstr>Motivation for AdaBoost </vt:lpstr>
      <vt:lpstr>Motivation for AdaBoost (cont.)</vt:lpstr>
      <vt:lpstr>Gradient Descent with Exponential Loss </vt:lpstr>
      <vt:lpstr>Gradient Descent with Exponential Loss </vt:lpstr>
      <vt:lpstr>AdaBoost </vt:lpstr>
      <vt:lpstr>AdaBoost: start with equal weights </vt:lpstr>
      <vt:lpstr>AdaBoost: fit a simple decision tree</vt:lpstr>
      <vt:lpstr>AdaBoost: update the weights</vt:lpstr>
      <vt:lpstr>AdaBoost:</vt:lpstr>
      <vt:lpstr>AdaBoost:</vt:lpstr>
      <vt:lpstr>AdaBoost: update the weights</vt:lpstr>
      <vt:lpstr>AdaBoost</vt:lpstr>
      <vt:lpstr>AdaBoost: add the new model to the ensemble, repeat…</vt:lpstr>
      <vt:lpstr>Choosing the Learning Rate </vt:lpstr>
      <vt:lpstr>Final thoughts on Boosting</vt:lpstr>
      <vt:lpstr>Final thoughts on Boosting</vt:lpstr>
      <vt:lpstr>Today’s lucky student: PAVLOS    AdaBoost in action   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317</cp:revision>
  <cp:lastPrinted>2019-06-13T06:43:52Z</cp:lastPrinted>
  <dcterms:created xsi:type="dcterms:W3CDTF">2018-07-20T19:26:24Z</dcterms:created>
  <dcterms:modified xsi:type="dcterms:W3CDTF">2020-11-04T13:39:06Z</dcterms:modified>
</cp:coreProperties>
</file>